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0" r:id="rId20"/>
    <p:sldId id="281" r:id="rId21"/>
    <p:sldId id="282" r:id="rId22"/>
    <p:sldId id="283" r:id="rId23"/>
    <p:sldId id="274" r:id="rId24"/>
    <p:sldId id="275" r:id="rId25"/>
    <p:sldId id="276" r:id="rId26"/>
    <p:sldId id="278" r:id="rId27"/>
    <p:sldId id="279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24.png>
</file>

<file path=ppt/media/image25.png>
</file>

<file path=ppt/media/image36.png>
</file>

<file path=ppt/media/image37.png>
</file>

<file path=ppt/media/image38.png>
</file>

<file path=ppt/media/image46.png>
</file>

<file path=ppt/media/image47.png>
</file>

<file path=ppt/media/image48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2.png>
</file>

<file path=ppt/media/image63.png>
</file>

<file path=ppt/media/image64.png>
</file>

<file path=ppt/media/image68.png>
</file>

<file path=ppt/media/image73.png>
</file>

<file path=ppt/media/image74.png>
</file>

<file path=ppt/media/image88.jpeg>
</file>

<file path=ppt/media/image89.jpeg>
</file>

<file path=ppt/media/image90.jpeg>
</file>

<file path=ppt/media/image9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194B3-0CA7-405C-ADE6-78FF62F3FDED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820D45-D8B3-4B23-B3AF-38E661EB31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0105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20D45-D8B3-4B23-B3AF-38E661EB3183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4530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0644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3104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72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727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69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4389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553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279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96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127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104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C4184-8C94-43FB-968B-DED32BDA39A8}" type="datetimeFigureOut">
              <a:rPr lang="en-IN" smtClean="0"/>
              <a:t>24-08-2020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C8343-3E47-4227-87DE-932244C156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0377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png"/><Relationship Id="rId13" Type="http://schemas.openxmlformats.org/officeDocument/2006/relationships/image" Target="../media/image60.emf"/><Relationship Id="rId3" Type="http://schemas.openxmlformats.org/officeDocument/2006/relationships/image" Target="../media/image50.emf"/><Relationship Id="rId7" Type="http://schemas.openxmlformats.org/officeDocument/2006/relationships/image" Target="../media/image54.png"/><Relationship Id="rId12" Type="http://schemas.openxmlformats.org/officeDocument/2006/relationships/image" Target="../media/image59.png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3.png"/><Relationship Id="rId11" Type="http://schemas.openxmlformats.org/officeDocument/2006/relationships/image" Target="../media/image58.png"/><Relationship Id="rId5" Type="http://schemas.openxmlformats.org/officeDocument/2006/relationships/image" Target="../media/image52.png"/><Relationship Id="rId10" Type="http://schemas.openxmlformats.org/officeDocument/2006/relationships/image" Target="../media/image57.png"/><Relationship Id="rId4" Type="http://schemas.openxmlformats.org/officeDocument/2006/relationships/image" Target="../media/image51.png"/><Relationship Id="rId9" Type="http://schemas.openxmlformats.org/officeDocument/2006/relationships/image" Target="../media/image5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7" Type="http://schemas.openxmlformats.org/officeDocument/2006/relationships/image" Target="../media/image66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5" Type="http://schemas.openxmlformats.org/officeDocument/2006/relationships/image" Target="../media/image64.png"/><Relationship Id="rId4" Type="http://schemas.openxmlformats.org/officeDocument/2006/relationships/image" Target="../media/image6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png"/><Relationship Id="rId3" Type="http://schemas.openxmlformats.org/officeDocument/2006/relationships/image" Target="../media/image68.png"/><Relationship Id="rId7" Type="http://schemas.openxmlformats.org/officeDocument/2006/relationships/image" Target="../media/image72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1.emf"/><Relationship Id="rId5" Type="http://schemas.openxmlformats.org/officeDocument/2006/relationships/image" Target="../media/image70.emf"/><Relationship Id="rId4" Type="http://schemas.openxmlformats.org/officeDocument/2006/relationships/image" Target="../media/image69.emf"/><Relationship Id="rId9" Type="http://schemas.openxmlformats.org/officeDocument/2006/relationships/image" Target="../media/image7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13" Type="http://schemas.openxmlformats.org/officeDocument/2006/relationships/image" Target="../media/image86.emf"/><Relationship Id="rId3" Type="http://schemas.openxmlformats.org/officeDocument/2006/relationships/image" Target="../media/image76.emf"/><Relationship Id="rId7" Type="http://schemas.openxmlformats.org/officeDocument/2006/relationships/image" Target="../media/image80.emf"/><Relationship Id="rId12" Type="http://schemas.openxmlformats.org/officeDocument/2006/relationships/image" Target="../media/image85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9.emf"/><Relationship Id="rId11" Type="http://schemas.openxmlformats.org/officeDocument/2006/relationships/image" Target="../media/image84.emf"/><Relationship Id="rId5" Type="http://schemas.openxmlformats.org/officeDocument/2006/relationships/image" Target="../media/image78.emf"/><Relationship Id="rId10" Type="http://schemas.openxmlformats.org/officeDocument/2006/relationships/image" Target="../media/image83.emf"/><Relationship Id="rId4" Type="http://schemas.openxmlformats.org/officeDocument/2006/relationships/image" Target="../media/image77.emf"/><Relationship Id="rId9" Type="http://schemas.openxmlformats.org/officeDocument/2006/relationships/image" Target="../media/image82.emf"/><Relationship Id="rId14" Type="http://schemas.openxmlformats.org/officeDocument/2006/relationships/image" Target="../media/image8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jpeg"/><Relationship Id="rId2" Type="http://schemas.openxmlformats.org/officeDocument/2006/relationships/image" Target="../media/image8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7" Type="http://schemas.openxmlformats.org/officeDocument/2006/relationships/image" Target="../media/image97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4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99.emf"/><Relationship Id="rId7" Type="http://schemas.openxmlformats.org/officeDocument/2006/relationships/image" Target="../media/image103.emf"/><Relationship Id="rId12" Type="http://schemas.openxmlformats.org/officeDocument/2006/relationships/image" Target="../media/image108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emf"/><Relationship Id="rId11" Type="http://schemas.openxmlformats.org/officeDocument/2006/relationships/image" Target="../media/image107.emf"/><Relationship Id="rId5" Type="http://schemas.openxmlformats.org/officeDocument/2006/relationships/image" Target="../media/image101.emf"/><Relationship Id="rId10" Type="http://schemas.openxmlformats.org/officeDocument/2006/relationships/image" Target="../media/image106.emf"/><Relationship Id="rId4" Type="http://schemas.openxmlformats.org/officeDocument/2006/relationships/image" Target="../media/image100.emf"/><Relationship Id="rId9" Type="http://schemas.openxmlformats.org/officeDocument/2006/relationships/image" Target="../media/image105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5.emf"/><Relationship Id="rId13" Type="http://schemas.openxmlformats.org/officeDocument/2006/relationships/image" Target="../media/image120.emf"/><Relationship Id="rId3" Type="http://schemas.openxmlformats.org/officeDocument/2006/relationships/image" Target="../media/image110.emf"/><Relationship Id="rId7" Type="http://schemas.openxmlformats.org/officeDocument/2006/relationships/image" Target="../media/image114.emf"/><Relationship Id="rId12" Type="http://schemas.openxmlformats.org/officeDocument/2006/relationships/image" Target="../media/image119.emf"/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3.emf"/><Relationship Id="rId11" Type="http://schemas.openxmlformats.org/officeDocument/2006/relationships/image" Target="../media/image118.emf"/><Relationship Id="rId5" Type="http://schemas.openxmlformats.org/officeDocument/2006/relationships/image" Target="../media/image112.emf"/><Relationship Id="rId15" Type="http://schemas.openxmlformats.org/officeDocument/2006/relationships/image" Target="../media/image122.emf"/><Relationship Id="rId10" Type="http://schemas.openxmlformats.org/officeDocument/2006/relationships/image" Target="../media/image117.emf"/><Relationship Id="rId4" Type="http://schemas.openxmlformats.org/officeDocument/2006/relationships/image" Target="../media/image111.emf"/><Relationship Id="rId9" Type="http://schemas.openxmlformats.org/officeDocument/2006/relationships/image" Target="../media/image116.emf"/><Relationship Id="rId14" Type="http://schemas.openxmlformats.org/officeDocument/2006/relationships/image" Target="../media/image12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268760"/>
            <a:ext cx="6814523" cy="2341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5060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76672"/>
            <a:ext cx="3600400" cy="2395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967" y="712296"/>
            <a:ext cx="3555739" cy="2160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429000"/>
            <a:ext cx="3492028" cy="2323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5836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" y="404664"/>
            <a:ext cx="8791575" cy="583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1877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764704"/>
            <a:ext cx="3240360" cy="543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067" y="2348880"/>
            <a:ext cx="7211721" cy="2469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2819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23257"/>
            <a:ext cx="2880320" cy="772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40" y="880358"/>
            <a:ext cx="8530675" cy="5255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1175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44" y="95106"/>
            <a:ext cx="3240360" cy="617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5443538"/>
            <a:ext cx="2136428" cy="722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847" y="548680"/>
            <a:ext cx="4894858" cy="48948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1124744"/>
            <a:ext cx="2822974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4481513"/>
            <a:ext cx="2381250" cy="192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3294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548680"/>
            <a:ext cx="6768752" cy="5388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13" y="1106818"/>
            <a:ext cx="2736304" cy="421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78" y="1528715"/>
            <a:ext cx="4383122" cy="298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627539"/>
            <a:ext cx="3168352" cy="234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18" y="1927224"/>
            <a:ext cx="2351780" cy="267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61" y="2290301"/>
            <a:ext cx="3903393" cy="284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18" y="2677690"/>
            <a:ext cx="3878933" cy="281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61" y="3009237"/>
            <a:ext cx="2510782" cy="321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30" y="3789040"/>
            <a:ext cx="2320668" cy="362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41" y="4165233"/>
            <a:ext cx="4424059" cy="283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536559"/>
            <a:ext cx="3096344" cy="260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2164415"/>
            <a:ext cx="4596796" cy="4396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97780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3" y="692695"/>
            <a:ext cx="3705903" cy="63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3" y="1484784"/>
            <a:ext cx="3705903" cy="349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47" y="1916832"/>
            <a:ext cx="5212473" cy="55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454758"/>
            <a:ext cx="4924441" cy="364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162" y="2996952"/>
            <a:ext cx="3648075" cy="300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988555"/>
            <a:ext cx="4300794" cy="3329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1743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836711"/>
            <a:ext cx="4752528" cy="44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46" y="1628800"/>
            <a:ext cx="4189962" cy="386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620" y="2276872"/>
            <a:ext cx="1656184" cy="397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327" y="2892650"/>
            <a:ext cx="1606184" cy="3138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010" y="3013429"/>
            <a:ext cx="4320480" cy="290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36" y="3429000"/>
            <a:ext cx="3041860" cy="401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722170"/>
            <a:ext cx="3814148" cy="293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2095897"/>
            <a:ext cx="1296144" cy="259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149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548680"/>
            <a:ext cx="5328592" cy="584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724" y="1340768"/>
            <a:ext cx="2631116" cy="487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988840"/>
            <a:ext cx="4896544" cy="348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564904"/>
            <a:ext cx="4464496" cy="283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996952"/>
            <a:ext cx="3168352" cy="332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38" y="3503036"/>
            <a:ext cx="1274242" cy="30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833" y="3503036"/>
            <a:ext cx="1237991" cy="3325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933055"/>
            <a:ext cx="5328592" cy="226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71" y="4365104"/>
            <a:ext cx="3116025" cy="293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7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08" y="4797152"/>
            <a:ext cx="2682732" cy="5490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8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71" y="5380884"/>
            <a:ext cx="1675865" cy="392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9" name="Picture 1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93" y="5877272"/>
            <a:ext cx="5598967" cy="2250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10" name="Picture 14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93" y="6309320"/>
            <a:ext cx="2547455" cy="32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2393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Conflicts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Conflicts: </a:t>
            </a:r>
            <a:r>
              <a:rPr lang="en-IN" dirty="0" smtClean="0"/>
              <a:t>3 </a:t>
            </a:r>
            <a:r>
              <a:rPr lang="en-IN" dirty="0"/>
              <a:t>Types of Conflicts</a:t>
            </a:r>
          </a:p>
          <a:p>
            <a:r>
              <a:rPr lang="en-IN" dirty="0" smtClean="0"/>
              <a:t>1</a:t>
            </a:r>
            <a:r>
              <a:rPr lang="en-IN" dirty="0"/>
              <a:t>. Intrapersonal Conflicts, 2. Interpersonal Conflicts and 3. Unconscious Conflicts.</a:t>
            </a:r>
          </a:p>
          <a:p>
            <a:r>
              <a:rPr lang="en-IN" dirty="0"/>
              <a:t>The word conflict has been derived from a Latin word ‘Conflicts’ which means ‘</a:t>
            </a:r>
            <a:r>
              <a:rPr lang="en-IN" dirty="0">
                <a:solidFill>
                  <a:srgbClr val="FF0000"/>
                </a:solidFill>
              </a:rPr>
              <a:t>strike two things at the same time’.</a:t>
            </a:r>
          </a:p>
          <a:p>
            <a:r>
              <a:rPr lang="en-IN" dirty="0"/>
              <a:t>Conflicts occur in the individual when more than one, equally powerful desires or motives present at the same time and pressurize for immediate satisfaction.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2803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570531"/>
            <a:ext cx="8196911" cy="43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700808"/>
            <a:ext cx="7542838" cy="36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972" y="2364879"/>
            <a:ext cx="6505219" cy="3604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122467"/>
            <a:ext cx="5832648" cy="307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2245" y="3161454"/>
            <a:ext cx="2821755" cy="308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573016"/>
            <a:ext cx="5759785" cy="300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0180" y="3873154"/>
            <a:ext cx="4450368" cy="268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4653136"/>
            <a:ext cx="5206553" cy="305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5085184"/>
            <a:ext cx="7095558" cy="43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553" y="5661247"/>
            <a:ext cx="3143695" cy="4850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37092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3"/>
            <a:ext cx="8229600" cy="4536504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a. Intrapersonal conflicts:</a:t>
            </a:r>
          </a:p>
          <a:p>
            <a:r>
              <a:rPr lang="en-IN" dirty="0"/>
              <a:t>These are the conflicts caused within the individual. These conflicts arise as a result of two or more motives or goals to be achieved at a time. Hence, these are called goal conflicts</a:t>
            </a:r>
            <a:r>
              <a:rPr lang="en-IN" dirty="0" smtClean="0"/>
              <a:t>.</a:t>
            </a:r>
          </a:p>
          <a:p>
            <a:r>
              <a:rPr lang="en-IN" dirty="0"/>
              <a:t>1. </a:t>
            </a:r>
            <a:r>
              <a:rPr lang="en-IN" dirty="0">
                <a:solidFill>
                  <a:srgbClr val="FF0000"/>
                </a:solidFill>
              </a:rPr>
              <a:t>Approach-approach conflict</a:t>
            </a:r>
            <a:r>
              <a:rPr lang="en-IN" dirty="0"/>
              <a:t>:</a:t>
            </a:r>
          </a:p>
          <a:p>
            <a:r>
              <a:rPr lang="en-IN" dirty="0"/>
              <a:t>In this type of conflict individual will have </a:t>
            </a:r>
            <a:r>
              <a:rPr lang="en-IN" dirty="0">
                <a:solidFill>
                  <a:srgbClr val="FF0000"/>
                </a:solidFill>
              </a:rPr>
              <a:t>two desires with positive valence</a:t>
            </a:r>
            <a:r>
              <a:rPr lang="en-IN" dirty="0"/>
              <a:t> which are equally powerful. For example, a person has two attractive job offers and he has to choose any one of them- tension arises</a:t>
            </a:r>
            <a:r>
              <a:rPr lang="en-IN" dirty="0" smtClean="0"/>
              <a:t>.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 descr="http://www.psychologydiscussion.net/wp-content/uploads/2014/01/clip_image0027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5147275"/>
            <a:ext cx="4320480" cy="13060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2768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0648"/>
            <a:ext cx="8229600" cy="62646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/>
              <a:t>2. </a:t>
            </a:r>
            <a:r>
              <a:rPr lang="en-IN" sz="2400" dirty="0">
                <a:solidFill>
                  <a:srgbClr val="FF0000"/>
                </a:solidFill>
              </a:rPr>
              <a:t>Avoidance-avoidance conflict</a:t>
            </a:r>
            <a:r>
              <a:rPr lang="en-IN" sz="2400" dirty="0"/>
              <a:t>:</a:t>
            </a:r>
          </a:p>
          <a:p>
            <a:r>
              <a:rPr lang="en-IN" sz="2400" dirty="0"/>
              <a:t>This conflict involves two goals with negative </a:t>
            </a:r>
            <a:r>
              <a:rPr lang="en-IN" sz="2400" dirty="0" smtClean="0"/>
              <a:t>valence</a:t>
            </a:r>
          </a:p>
          <a:p>
            <a:r>
              <a:rPr lang="en-IN" sz="2400" dirty="0" smtClean="0"/>
              <a:t> </a:t>
            </a:r>
            <a:r>
              <a:rPr lang="en-IN" sz="2400" dirty="0"/>
              <a:t>both are unwanted </a:t>
            </a:r>
            <a:r>
              <a:rPr lang="en-IN" sz="2400" dirty="0" smtClean="0"/>
              <a:t>goals</a:t>
            </a:r>
          </a:p>
          <a:p>
            <a:r>
              <a:rPr lang="en-IN" sz="2400" dirty="0"/>
              <a:t>For example, </a:t>
            </a:r>
            <a:r>
              <a:rPr lang="en-IN" sz="2400" dirty="0">
                <a:solidFill>
                  <a:srgbClr val="FF0000"/>
                </a:solidFill>
              </a:rPr>
              <a:t>a woman must work at a job which she dislikes very much or else she has to remain </a:t>
            </a:r>
            <a:r>
              <a:rPr lang="en-IN" sz="2400" dirty="0" smtClean="0">
                <a:solidFill>
                  <a:srgbClr val="FF0000"/>
                </a:solidFill>
              </a:rPr>
              <a:t>unemployed</a:t>
            </a:r>
          </a:p>
          <a:p>
            <a:pPr marL="0" indent="0">
              <a:buNone/>
            </a:pPr>
            <a:r>
              <a:rPr lang="en-IN" sz="2400" dirty="0" smtClean="0"/>
              <a:t>3</a:t>
            </a:r>
            <a:r>
              <a:rPr lang="en-IN" sz="2400" dirty="0"/>
              <a:t>. </a:t>
            </a:r>
            <a:r>
              <a:rPr lang="en-IN" sz="2400" dirty="0">
                <a:solidFill>
                  <a:srgbClr val="FF0000"/>
                </a:solidFill>
              </a:rPr>
              <a:t>Approach-avoidance </a:t>
            </a:r>
            <a:r>
              <a:rPr lang="en-IN" sz="2400" dirty="0" smtClean="0">
                <a:solidFill>
                  <a:srgbClr val="FF0000"/>
                </a:solidFill>
              </a:rPr>
              <a:t>conflict</a:t>
            </a:r>
            <a:r>
              <a:rPr lang="en-IN" sz="2400" dirty="0" smtClean="0"/>
              <a:t>:</a:t>
            </a:r>
          </a:p>
          <a:p>
            <a:pPr marL="0" indent="0">
              <a:buNone/>
            </a:pPr>
            <a:r>
              <a:rPr lang="en-IN" sz="2400" dirty="0"/>
              <a:t>Here the goal object will have both positive and negative valences.</a:t>
            </a:r>
          </a:p>
          <a:p>
            <a:pPr marL="0" indent="0">
              <a:buNone/>
            </a:pPr>
            <a:r>
              <a:rPr lang="en-IN" sz="2400" dirty="0" smtClean="0"/>
              <a:t>A </a:t>
            </a:r>
            <a:r>
              <a:rPr lang="en-IN" sz="2400" dirty="0"/>
              <a:t>person is approaching to accept a job offer, because the salary is attractive- but at the same time he is repelled back as the job is very </a:t>
            </a:r>
            <a:r>
              <a:rPr lang="en-IN" sz="2400" dirty="0" smtClean="0"/>
              <a:t>risky.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 descr="http://www.psychologydiscussion.net/wp-content/uploads/2014/01/clip_image0045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5013176"/>
            <a:ext cx="3495038" cy="1140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http://www.psychologydiscussion.net/wp-content/uploads/2014/01/clip_image0063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5013176"/>
            <a:ext cx="3024336" cy="10751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17304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4664"/>
            <a:ext cx="8229600" cy="572149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4. </a:t>
            </a:r>
            <a:r>
              <a:rPr lang="en-IN" dirty="0" smtClean="0">
                <a:solidFill>
                  <a:srgbClr val="FF0000"/>
                </a:solidFill>
              </a:rPr>
              <a:t>Multiple-approach-avoidance conflict</a:t>
            </a:r>
            <a:r>
              <a:rPr lang="en-IN" dirty="0" smtClean="0"/>
              <a:t>:</a:t>
            </a:r>
          </a:p>
          <a:p>
            <a:pPr marL="0" indent="0">
              <a:buNone/>
            </a:pPr>
            <a:r>
              <a:rPr lang="en-IN" dirty="0" smtClean="0"/>
              <a:t> both </a:t>
            </a:r>
            <a:r>
              <a:rPr lang="en-IN" dirty="0"/>
              <a:t>positive and negative valences of multiple </a:t>
            </a:r>
            <a:r>
              <a:rPr lang="en-IN" dirty="0" smtClean="0"/>
              <a:t>nature</a:t>
            </a:r>
          </a:p>
          <a:p>
            <a:endParaRPr lang="en-IN" dirty="0"/>
          </a:p>
          <a:p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2</a:t>
            </a:r>
            <a:r>
              <a:rPr lang="en-IN" dirty="0"/>
              <a:t>. </a:t>
            </a:r>
            <a:r>
              <a:rPr lang="en-IN" dirty="0">
                <a:solidFill>
                  <a:srgbClr val="FF0000"/>
                </a:solidFill>
              </a:rPr>
              <a:t>Interpersonal conflicts</a:t>
            </a:r>
            <a:r>
              <a:rPr lang="en-IN" dirty="0"/>
              <a:t>:</a:t>
            </a:r>
          </a:p>
          <a:p>
            <a:pPr marL="0" indent="0">
              <a:buNone/>
            </a:pPr>
            <a:r>
              <a:rPr lang="en-IN" dirty="0" smtClean="0"/>
              <a:t> Interpersonal </a:t>
            </a:r>
            <a:r>
              <a:rPr lang="en-IN" dirty="0"/>
              <a:t>conflict is caused between individuals</a:t>
            </a:r>
            <a:r>
              <a:rPr lang="en-IN" dirty="0" smtClean="0"/>
              <a:t>.</a:t>
            </a:r>
          </a:p>
          <a:p>
            <a:pPr marL="0" indent="0">
              <a:buNone/>
            </a:pPr>
            <a:r>
              <a:rPr lang="en-IN" dirty="0"/>
              <a:t>3. </a:t>
            </a:r>
            <a:r>
              <a:rPr lang="en-IN" dirty="0">
                <a:solidFill>
                  <a:srgbClr val="FF0000"/>
                </a:solidFill>
              </a:rPr>
              <a:t>Unconscious Conflict</a:t>
            </a:r>
            <a:r>
              <a:rPr lang="en-IN" dirty="0"/>
              <a:t>:</a:t>
            </a:r>
          </a:p>
          <a:p>
            <a:pPr marL="0" indent="0">
              <a:buNone/>
            </a:pPr>
            <a:r>
              <a:rPr lang="en-IN" dirty="0" smtClean="0"/>
              <a:t> The </a:t>
            </a:r>
            <a:r>
              <a:rPr lang="en-IN" dirty="0"/>
              <a:t>mental conflict below the level of conscious awareness is called unconscious conflict. The conflicts in conscious level, when repressed, shifts to unconscious</a:t>
            </a:r>
            <a:endParaRPr lang="en-IN" dirty="0" smtClean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 descr="http://www.psychologydiscussion.net/wp-content/uploads/2014/01/clip_image0081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700808"/>
            <a:ext cx="4283099" cy="9335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6785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92696"/>
            <a:ext cx="3816424" cy="394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268760"/>
            <a:ext cx="936104" cy="438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310302"/>
            <a:ext cx="6048672" cy="396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432" y="1741572"/>
            <a:ext cx="1329296" cy="407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877" y="1924793"/>
            <a:ext cx="3456384" cy="2452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34" y="2149223"/>
            <a:ext cx="5353478" cy="43313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04447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38" y="548680"/>
            <a:ext cx="3755330" cy="371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124744"/>
            <a:ext cx="5616624" cy="2926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1107353"/>
            <a:ext cx="996107" cy="347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84783"/>
            <a:ext cx="5184576" cy="318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491172"/>
            <a:ext cx="2032322" cy="325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1916832"/>
            <a:ext cx="5400601" cy="348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2002500"/>
            <a:ext cx="2088232" cy="262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651" y="2348880"/>
            <a:ext cx="5599501" cy="326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225" y="2348880"/>
            <a:ext cx="630071" cy="43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9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651" y="2780928"/>
            <a:ext cx="5383477" cy="387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793" y="3155749"/>
            <a:ext cx="3686175" cy="3133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3553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76672"/>
            <a:ext cx="5616624" cy="513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95" y="1268760"/>
            <a:ext cx="5192425" cy="4040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844824"/>
            <a:ext cx="6192688" cy="6295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495123"/>
            <a:ext cx="3096344" cy="285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996952"/>
            <a:ext cx="3510390" cy="36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95" y="3535940"/>
            <a:ext cx="2855453" cy="3971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149080"/>
            <a:ext cx="6109310" cy="288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4055532"/>
            <a:ext cx="1728192" cy="360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549" y="4725144"/>
            <a:ext cx="5610619" cy="269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3" name="Picture 11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4684410"/>
            <a:ext cx="1661776" cy="310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4" name="Picture 12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549" y="5157192"/>
            <a:ext cx="5538611" cy="2802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5087701"/>
            <a:ext cx="1589768" cy="370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6" name="Picture 14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95" y="5661248"/>
            <a:ext cx="5624473" cy="341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7" name="Picture 15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100" y="5688311"/>
            <a:ext cx="3031310" cy="270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6702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b="1"/>
              <a:t>The rules of assertion</a:t>
            </a:r>
            <a:br>
              <a:rPr lang="en-GB" b="1"/>
            </a:br>
            <a:endParaRPr lang="en-GB" b="1"/>
          </a:p>
        </p:txBody>
      </p:sp>
      <p:sp>
        <p:nvSpPr>
          <p:cNvPr id="437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295400"/>
            <a:ext cx="8305800" cy="4538663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GB" sz="2800" dirty="0"/>
              <a:t>I have the right to: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GB" sz="2800" dirty="0"/>
              <a:t>1. </a:t>
            </a:r>
            <a:r>
              <a:rPr lang="en-GB" sz="2800" b="1" dirty="0"/>
              <a:t>Respect myself: </a:t>
            </a:r>
            <a:r>
              <a:rPr lang="en-GB" sz="2800" dirty="0"/>
              <a:t>who I am and what I do.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GB" sz="2800" dirty="0"/>
              <a:t>2. </a:t>
            </a:r>
            <a:r>
              <a:rPr lang="en-GB" sz="2800" b="1" dirty="0"/>
              <a:t>Recognise my own needs as an individual: </a:t>
            </a:r>
            <a:r>
              <a:rPr lang="en-GB" sz="2800" dirty="0"/>
              <a:t>separate from what is expected of me in roles such as 'wife', 'husband', 'partner', 'parent', ‘daughter'.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GB" sz="2800" dirty="0"/>
              <a:t>3. </a:t>
            </a:r>
            <a:r>
              <a:rPr lang="en-GB" sz="2800" b="1" dirty="0"/>
              <a:t>Make clear 'I' statements about how I feel and what I think: </a:t>
            </a:r>
            <a:r>
              <a:rPr lang="en-GB" sz="2800" dirty="0"/>
              <a:t>for example, 'I feel very uncomfortable with your decision.'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GB" sz="2800" dirty="0"/>
              <a:t>4. </a:t>
            </a:r>
            <a:r>
              <a:rPr lang="en-GB" sz="2800" b="1" dirty="0"/>
              <a:t>Allow myself to make mistakes: </a:t>
            </a:r>
            <a:r>
              <a:rPr lang="en-GB" sz="2800" dirty="0"/>
              <a:t>recognise that it is normal to make mistakes.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GB" sz="2800" dirty="0"/>
              <a:t>5. </a:t>
            </a:r>
            <a:r>
              <a:rPr lang="en-GB" sz="2800" b="1" dirty="0"/>
              <a:t>Change my mind: </a:t>
            </a:r>
            <a:r>
              <a:rPr lang="en-GB" sz="2800" dirty="0"/>
              <a:t>if I choose.</a:t>
            </a:r>
          </a:p>
        </p:txBody>
      </p:sp>
    </p:spTree>
    <p:extLst>
      <p:ext uri="{BB962C8B-B14F-4D97-AF65-F5344CB8AC3E}">
        <p14:creationId xmlns:p14="http://schemas.microsoft.com/office/powerpoint/2010/main" val="403362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GB" b="1"/>
              <a:t>The rules of assertion</a:t>
            </a:r>
            <a:br>
              <a:rPr lang="en-GB" b="1"/>
            </a:br>
            <a:endParaRPr lang="en-GB" b="1"/>
          </a:p>
        </p:txBody>
      </p:sp>
      <p:sp>
        <p:nvSpPr>
          <p:cNvPr id="438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305800" cy="5111750"/>
          </a:xfrm>
        </p:spPr>
        <p:txBody>
          <a:bodyPr/>
          <a:lstStyle/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GB" sz="2800" dirty="0"/>
              <a:t>6. </a:t>
            </a:r>
            <a:r>
              <a:rPr lang="en-GB" sz="2800" b="1" dirty="0"/>
              <a:t>Ask for 'thinking time': </a:t>
            </a:r>
            <a:r>
              <a:rPr lang="en-GB" sz="2800" dirty="0"/>
              <a:t>for example, when people ask you to do something, you have the right to say: 'I would like to think about it and I will let you know my decision'.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GB" sz="2800" dirty="0"/>
              <a:t>7. </a:t>
            </a:r>
            <a:r>
              <a:rPr lang="en-GB" sz="2800" b="1" dirty="0"/>
              <a:t>Allow myself to enjoy my successes: </a:t>
            </a:r>
            <a:r>
              <a:rPr lang="en-GB" sz="2800" dirty="0"/>
              <a:t>feel pleased about what I have done and share it with others.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GB" sz="2800" dirty="0"/>
              <a:t>8. </a:t>
            </a:r>
            <a:r>
              <a:rPr lang="en-GB" sz="2800" b="1" dirty="0"/>
              <a:t>Ask for what I want: </a:t>
            </a:r>
            <a:r>
              <a:rPr lang="en-GB" sz="2800" dirty="0"/>
              <a:t>rather than hoping someone will notice what I want.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GB" sz="2800" dirty="0"/>
              <a:t>9. </a:t>
            </a:r>
            <a:r>
              <a:rPr lang="en-GB" sz="2800" b="1" dirty="0"/>
              <a:t>Recognise that I am not responsible for the behaviour of other adults: </a:t>
            </a:r>
            <a:r>
              <a:rPr lang="en-GB" sz="2800" dirty="0"/>
              <a:t>you are only responsible for your own actions.</a:t>
            </a:r>
          </a:p>
          <a:p>
            <a:pPr>
              <a:lnSpc>
                <a:spcPct val="80000"/>
              </a:lnSpc>
              <a:buFont typeface="Wingdings" pitchFamily="2" charset="2"/>
              <a:buNone/>
            </a:pPr>
            <a:r>
              <a:rPr lang="en-GB" sz="2800" dirty="0"/>
              <a:t>10. </a:t>
            </a:r>
            <a:r>
              <a:rPr lang="en-GB" sz="2800" b="1" dirty="0"/>
              <a:t>Respect other people: </a:t>
            </a:r>
            <a:r>
              <a:rPr lang="en-GB" sz="2800" dirty="0"/>
              <a:t>and their right to be assertive in return.</a:t>
            </a:r>
          </a:p>
          <a:p>
            <a:pPr>
              <a:lnSpc>
                <a:spcPct val="80000"/>
              </a:lnSpc>
            </a:pP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549073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332656"/>
            <a:ext cx="5616624" cy="38020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98" y="4134678"/>
            <a:ext cx="7966726" cy="1977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0009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836711"/>
            <a:ext cx="6768752" cy="1911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59" y="2564903"/>
            <a:ext cx="6682161" cy="3801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1555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07406"/>
            <a:ext cx="6192688" cy="726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082" y="1043464"/>
            <a:ext cx="6101110" cy="2209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253205"/>
            <a:ext cx="1656184" cy="343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094" y="3596378"/>
            <a:ext cx="5595873" cy="2686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21" y="6282920"/>
            <a:ext cx="4118595" cy="232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5394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63" y="185950"/>
            <a:ext cx="4698677" cy="865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20" y="1051868"/>
            <a:ext cx="9070924" cy="55454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9956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32656"/>
            <a:ext cx="3002823" cy="4494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482642"/>
            <a:ext cx="3677818" cy="2442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3429000"/>
            <a:ext cx="3662536" cy="2818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9194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" y="692696"/>
            <a:ext cx="5753075" cy="54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45" y="1628800"/>
            <a:ext cx="3481999" cy="487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66" y="2204864"/>
            <a:ext cx="7755262" cy="43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47" y="2996952"/>
            <a:ext cx="7812881" cy="430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029" y="3427414"/>
            <a:ext cx="7537433" cy="373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007" y="3985560"/>
            <a:ext cx="1770753" cy="412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200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620" y="4033396"/>
            <a:ext cx="2266889" cy="479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6529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26" y="761580"/>
            <a:ext cx="7200800" cy="601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26" y="1683401"/>
            <a:ext cx="7632582" cy="1839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98" y="3514358"/>
            <a:ext cx="780347" cy="334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8729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540</Words>
  <Application>Microsoft Office PowerPoint</Application>
  <PresentationFormat>On-screen Show (4:3)</PresentationFormat>
  <Paragraphs>39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Conflicts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rules of assertion </vt:lpstr>
      <vt:lpstr>The rules of assertion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22</cp:revision>
  <dcterms:created xsi:type="dcterms:W3CDTF">2017-08-27T21:48:44Z</dcterms:created>
  <dcterms:modified xsi:type="dcterms:W3CDTF">2020-08-24T09:00:59Z</dcterms:modified>
</cp:coreProperties>
</file>

<file path=docProps/thumbnail.jpeg>
</file>